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6" r:id="rId2"/>
    <p:sldId id="275" r:id="rId3"/>
    <p:sldId id="283" r:id="rId4"/>
    <p:sldId id="284" r:id="rId5"/>
    <p:sldId id="285" r:id="rId6"/>
    <p:sldId id="297" r:id="rId7"/>
    <p:sldId id="286" r:id="rId8"/>
    <p:sldId id="291" r:id="rId9"/>
    <p:sldId id="289" r:id="rId10"/>
    <p:sldId id="287" r:id="rId11"/>
    <p:sldId id="29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96"/>
            <p14:sldId id="275"/>
            <p14:sldId id="283"/>
            <p14:sldId id="284"/>
            <p14:sldId id="285"/>
            <p14:sldId id="297"/>
            <p14:sldId id="286"/>
            <p14:sldId id="291"/>
            <p14:sldId id="289"/>
            <p14:sldId id="287"/>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6" autoAdjust="0"/>
  </p:normalViewPr>
  <p:slideViewPr>
    <p:cSldViewPr>
      <p:cViewPr>
        <p:scale>
          <a:sx n="80" d="100"/>
          <a:sy n="80" d="100"/>
        </p:scale>
        <p:origin x="-167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3D7F7-97BD-49D0-B9CE-923848E1B6BB}" type="datetimeFigureOut">
              <a:rPr lang="en-GB" smtClean="0"/>
              <a:t>08/05/2013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C8408D-2EBE-4F4F-8185-A57A1590B9A2}" type="slidenum">
              <a:rPr lang="en-GB" smtClean="0"/>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BEE4E-7C56-4776-9A12-F2FEDF9ADB5E}" type="datetimeFigureOut">
              <a:rPr lang="en-GB" smtClean="0"/>
              <a:t>08/05/2013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D8A15-16BA-4D3B-B9AC-4E1664406D52}" type="slidenum">
              <a:rPr lang="en-GB" smtClean="0"/>
              <a:t>‹#›</a:t>
            </a:fld>
            <a:endParaRPr lang="en-GB"/>
          </a:p>
        </p:txBody>
      </p:sp>
    </p:spTree>
    <p:extLst>
      <p:ext uri="{BB962C8B-B14F-4D97-AF65-F5344CB8AC3E}">
        <p14:creationId xmlns:p14="http://schemas.microsoft.com/office/powerpoint/2010/main" val="144595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Strathclyde typified by stormy waters before PiP began</a:t>
            </a:r>
          </a:p>
          <a:p>
            <a:pPr marL="171450" lvl="0" indent="-171450">
              <a:buFont typeface="Arial" pitchFamily="34" charset="0"/>
              <a:buChar char="•"/>
            </a:pPr>
            <a:r>
              <a:rPr lang="en-GB" sz="1200" kern="1200" dirty="0" smtClean="0">
                <a:solidFill>
                  <a:schemeClr val="tx1"/>
                </a:solidFill>
                <a:effectLst/>
                <a:latin typeface="+mn-lt"/>
                <a:ea typeface="+mn-ea"/>
                <a:cs typeface="+mn-cs"/>
              </a:rPr>
              <a:t>Curriculum design and approval process largely undocumented, mysterious, lacking transparency and misunderstood</a:t>
            </a:r>
          </a:p>
          <a:p>
            <a:pPr marL="171450" lvl="0" indent="-171450">
              <a:buFont typeface="Arial" pitchFamily="34" charset="0"/>
              <a:buChar char="•"/>
            </a:pPr>
            <a:r>
              <a:rPr lang="en-GB" sz="1200" kern="1200" dirty="0" smtClean="0">
                <a:solidFill>
                  <a:schemeClr val="tx1"/>
                </a:solidFill>
                <a:effectLst/>
                <a:latin typeface="+mn-lt"/>
                <a:ea typeface="+mn-ea"/>
                <a:cs typeface="+mn-cs"/>
              </a:rPr>
              <a:t>Low adherence to University policies on design, exacerbated by disparate faculty practice which often failed to adhere to some basic principles of curriculum design</a:t>
            </a:r>
          </a:p>
          <a:p>
            <a:pPr marL="171450" lvl="0" indent="-171450">
              <a:buFont typeface="Arial" pitchFamily="34" charset="0"/>
              <a:buChar char="•"/>
            </a:pPr>
            <a:r>
              <a:rPr lang="en-GB" sz="1200" kern="1200" dirty="0" smtClean="0">
                <a:solidFill>
                  <a:schemeClr val="tx1"/>
                </a:solidFill>
                <a:effectLst/>
                <a:latin typeface="+mn-lt"/>
                <a:ea typeface="+mn-ea"/>
                <a:cs typeface="+mn-cs"/>
              </a:rPr>
              <a:t>Curriculum approval process arcane, unresponsive, onerous, and plagued by inefficiency and ineffectiveness – and myth</a:t>
            </a:r>
          </a:p>
          <a:p>
            <a:pPr marL="171450" lvl="0" indent="-171450">
              <a:buFont typeface="Arial" pitchFamily="34" charset="0"/>
              <a:buChar char="•"/>
            </a:pPr>
            <a:r>
              <a:rPr lang="en-GB" sz="1200" kern="1200" dirty="0" smtClean="0">
                <a:solidFill>
                  <a:schemeClr val="tx1"/>
                </a:solidFill>
                <a:effectLst/>
                <a:latin typeface="+mn-lt"/>
                <a:ea typeface="+mn-ea"/>
                <a:cs typeface="+mn-cs"/>
              </a:rPr>
              <a:t>Appalling information management and workflow issues</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2</a:t>
            </a:fld>
            <a:endParaRPr lang="en-GB"/>
          </a:p>
        </p:txBody>
      </p:sp>
    </p:spTree>
    <p:extLst>
      <p:ext uri="{BB962C8B-B14F-4D97-AF65-F5344CB8AC3E}">
        <p14:creationId xmlns:p14="http://schemas.microsoft.com/office/powerpoint/2010/main" val="6943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Achieving a measure of the principal curriculum design and approval problems was the focus of the </a:t>
            </a:r>
            <a:r>
              <a:rPr lang="en-GB" sz="1200" kern="1200" dirty="0" err="1" smtClean="0">
                <a:solidFill>
                  <a:schemeClr val="tx1"/>
                </a:solidFill>
                <a:effectLst/>
                <a:latin typeface="+mn-lt"/>
                <a:ea typeface="+mn-ea"/>
                <a:cs typeface="+mn-cs"/>
              </a:rPr>
              <a:t>baselining</a:t>
            </a:r>
            <a:r>
              <a:rPr lang="en-GB" sz="1200" kern="1200" dirty="0" smtClean="0">
                <a:solidFill>
                  <a:schemeClr val="tx1"/>
                </a:solidFill>
                <a:effectLst/>
                <a:latin typeface="+mn-lt"/>
                <a:ea typeface="+mn-ea"/>
                <a:cs typeface="+mn-cs"/>
              </a:rPr>
              <a:t> exercise early in the project</a:t>
            </a:r>
          </a:p>
          <a:p>
            <a:pPr lvl="0"/>
            <a:r>
              <a:rPr lang="en-GB" sz="1200" kern="1200" dirty="0" smtClean="0">
                <a:solidFill>
                  <a:schemeClr val="tx1"/>
                </a:solidFill>
                <a:effectLst/>
                <a:latin typeface="+mn-lt"/>
                <a:ea typeface="+mn-ea"/>
                <a:cs typeface="+mn-cs"/>
              </a:rPr>
              <a:t>Many issues identified as impeding the approval process; but all could be collapsed into five main issues:</a:t>
            </a:r>
          </a:p>
          <a:p>
            <a:pPr marL="171450" lvl="0" indent="-171450">
              <a:buFont typeface="Arial" pitchFamily="34" charset="0"/>
              <a:buChar char="•"/>
            </a:pPr>
            <a:r>
              <a:rPr lang="en-GB" sz="1200" kern="1200" dirty="0" smtClean="0">
                <a:solidFill>
                  <a:schemeClr val="tx1"/>
                </a:solidFill>
                <a:effectLst/>
                <a:latin typeface="+mn-lt"/>
                <a:ea typeface="+mn-ea"/>
                <a:cs typeface="+mn-cs"/>
              </a:rPr>
              <a:t>Process bottlenecks</a:t>
            </a:r>
          </a:p>
          <a:p>
            <a:pPr marL="171450" lvl="0" indent="-171450">
              <a:buFont typeface="Arial" pitchFamily="34" charset="0"/>
              <a:buChar char="•"/>
            </a:pPr>
            <a:r>
              <a:rPr lang="en-GB" sz="1200" kern="1200" dirty="0" smtClean="0">
                <a:solidFill>
                  <a:schemeClr val="tx1"/>
                </a:solidFill>
                <a:effectLst/>
                <a:latin typeface="+mn-lt"/>
                <a:ea typeface="+mn-ea"/>
                <a:cs typeface="+mn-cs"/>
              </a:rPr>
              <a:t>Poor feedback looping</a:t>
            </a:r>
          </a:p>
          <a:p>
            <a:pPr marL="171450" lvl="0" indent="-171450">
              <a:buFont typeface="Arial" pitchFamily="34" charset="0"/>
              <a:buChar char="•"/>
            </a:pPr>
            <a:r>
              <a:rPr lang="en-GB" sz="1200" kern="1200" dirty="0" smtClean="0">
                <a:solidFill>
                  <a:schemeClr val="tx1"/>
                </a:solidFill>
                <a:effectLst/>
                <a:latin typeface="+mn-lt"/>
                <a:ea typeface="+mn-ea"/>
                <a:cs typeface="+mn-cs"/>
              </a:rPr>
              <a:t>Absence of version control</a:t>
            </a:r>
          </a:p>
          <a:p>
            <a:pPr marL="171450" lvl="0" indent="-171450">
              <a:buFont typeface="Arial" pitchFamily="34" charset="0"/>
              <a:buChar char="•"/>
            </a:pPr>
            <a:r>
              <a:rPr lang="en-GB" sz="1200" kern="1200" dirty="0" smtClean="0">
                <a:solidFill>
                  <a:schemeClr val="tx1"/>
                </a:solidFill>
                <a:effectLst/>
                <a:latin typeface="+mn-lt"/>
                <a:ea typeface="+mn-ea"/>
                <a:cs typeface="+mn-cs"/>
              </a:rPr>
              <a:t>Absence of any central database of curriculum designs</a:t>
            </a:r>
          </a:p>
          <a:p>
            <a:pPr marL="171450" lvl="0" indent="-171450">
              <a:buFont typeface="Arial" pitchFamily="34" charset="0"/>
              <a:buChar char="•"/>
            </a:pPr>
            <a:r>
              <a:rPr lang="en-GB" sz="1200" kern="1200" dirty="0" smtClean="0">
                <a:solidFill>
                  <a:schemeClr val="tx1"/>
                </a:solidFill>
                <a:effectLst/>
                <a:latin typeface="+mn-lt"/>
                <a:ea typeface="+mn-ea"/>
                <a:cs typeface="+mn-cs"/>
              </a:rPr>
              <a:t>Form size and lack of guidance</a:t>
            </a:r>
          </a:p>
          <a:p>
            <a:pPr lvl="0"/>
            <a:r>
              <a:rPr lang="en-GB" sz="1200" kern="1200" dirty="0" smtClean="0">
                <a:solidFill>
                  <a:schemeClr val="tx1"/>
                </a:solidFill>
                <a:effectLst/>
                <a:latin typeface="+mn-lt"/>
                <a:ea typeface="+mn-ea"/>
                <a:cs typeface="+mn-cs"/>
              </a:rPr>
              <a:t>All have been addressed by PiP and many resolved by C-CAP.</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3</a:t>
            </a:fld>
            <a:endParaRPr lang="en-GB"/>
          </a:p>
        </p:txBody>
      </p:sp>
    </p:spTree>
    <p:extLst>
      <p:ext uri="{BB962C8B-B14F-4D97-AF65-F5344CB8AC3E}">
        <p14:creationId xmlns:p14="http://schemas.microsoft.com/office/powerpoint/2010/main" val="33112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Addressing the </a:t>
            </a:r>
            <a:r>
              <a:rPr lang="en-GB" sz="1200" kern="1200" dirty="0" err="1" smtClean="0">
                <a:solidFill>
                  <a:schemeClr val="tx1"/>
                </a:solidFill>
                <a:effectLst/>
                <a:latin typeface="+mn-lt"/>
                <a:ea typeface="+mn-ea"/>
                <a:cs typeface="+mn-cs"/>
              </a:rPr>
              <a:t>baselining</a:t>
            </a:r>
            <a:r>
              <a:rPr lang="en-GB" sz="1200" kern="1200" dirty="0" smtClean="0">
                <a:solidFill>
                  <a:schemeClr val="tx1"/>
                </a:solidFill>
                <a:effectLst/>
                <a:latin typeface="+mn-lt"/>
                <a:ea typeface="+mn-ea"/>
                <a:cs typeface="+mn-cs"/>
              </a:rPr>
              <a:t> issues has in itself improved process; but evaluation has evidenced other process improvements and increased efficiency</a:t>
            </a:r>
          </a:p>
          <a:p>
            <a:pPr lvl="0"/>
            <a:r>
              <a:rPr lang="en-GB" sz="1200" kern="1200" dirty="0" smtClean="0">
                <a:solidFill>
                  <a:schemeClr val="tx1"/>
                </a:solidFill>
                <a:effectLst/>
                <a:latin typeface="+mn-lt"/>
                <a:ea typeface="+mn-ea"/>
                <a:cs typeface="+mn-cs"/>
              </a:rPr>
              <a:t>C-CAP has:</a:t>
            </a:r>
          </a:p>
          <a:p>
            <a:pPr marL="171450" lvl="0" indent="-171450">
              <a:buFont typeface="Arial" pitchFamily="34" charset="0"/>
              <a:buChar char="•"/>
            </a:pPr>
            <a:r>
              <a:rPr lang="en-GB" sz="1200" kern="1200" dirty="0" smtClean="0">
                <a:solidFill>
                  <a:schemeClr val="tx1"/>
                </a:solidFill>
                <a:effectLst/>
                <a:latin typeface="+mn-lt"/>
                <a:ea typeface="+mn-ea"/>
                <a:cs typeface="+mn-cs"/>
              </a:rPr>
              <a:t>Implemented improved process communication mechanisms</a:t>
            </a:r>
          </a:p>
          <a:p>
            <a:pPr marL="171450" lvl="0" indent="-171450">
              <a:buFont typeface="Arial" pitchFamily="34" charset="0"/>
              <a:buChar char="•"/>
            </a:pPr>
            <a:r>
              <a:rPr lang="en-GB" sz="1200" kern="1200" dirty="0" smtClean="0">
                <a:solidFill>
                  <a:schemeClr val="tx1"/>
                </a:solidFill>
                <a:effectLst/>
                <a:latin typeface="+mn-lt"/>
                <a:ea typeface="+mn-ea"/>
                <a:cs typeface="+mn-cs"/>
              </a:rPr>
              <a:t>Automated entirely or rendered interactive some bureaucratic activities</a:t>
            </a:r>
          </a:p>
          <a:p>
            <a:pPr marL="171450" lvl="0" indent="-171450">
              <a:buFont typeface="Arial" pitchFamily="34" charset="0"/>
              <a:buChar char="•"/>
            </a:pPr>
            <a:r>
              <a:rPr lang="en-GB" sz="1200" kern="1200" dirty="0" smtClean="0">
                <a:solidFill>
                  <a:schemeClr val="tx1"/>
                </a:solidFill>
                <a:effectLst/>
                <a:latin typeface="+mn-lt"/>
                <a:ea typeface="+mn-ea"/>
                <a:cs typeface="+mn-cs"/>
              </a:rPr>
              <a:t>Improved process visibility to all stakeholder groups</a:t>
            </a:r>
          </a:p>
          <a:p>
            <a:pPr marL="171450" lvl="0" indent="-171450">
              <a:buFont typeface="Arial" pitchFamily="34" charset="0"/>
              <a:buChar char="•"/>
            </a:pPr>
            <a:r>
              <a:rPr lang="en-GB" sz="1200" kern="1200" dirty="0" smtClean="0">
                <a:solidFill>
                  <a:schemeClr val="tx1"/>
                </a:solidFill>
                <a:effectLst/>
                <a:latin typeface="+mn-lt"/>
                <a:ea typeface="+mn-ea"/>
                <a:cs typeface="+mn-cs"/>
              </a:rPr>
              <a:t>Implemented process parallelism</a:t>
            </a:r>
          </a:p>
          <a:p>
            <a:pPr marL="171450" lvl="0" indent="-171450">
              <a:buFont typeface="Arial" pitchFamily="34" charset="0"/>
              <a:buChar char="•"/>
            </a:pPr>
            <a:r>
              <a:rPr lang="en-GB" sz="1200" kern="1200" dirty="0" smtClean="0">
                <a:solidFill>
                  <a:schemeClr val="tx1"/>
                </a:solidFill>
                <a:effectLst/>
                <a:latin typeface="+mn-lt"/>
                <a:ea typeface="+mn-ea"/>
                <a:cs typeface="+mn-cs"/>
              </a:rPr>
              <a:t>Reduced the number of human transition delays</a:t>
            </a:r>
          </a:p>
          <a:p>
            <a:r>
              <a:rPr lang="en-GB" sz="1200" kern="1200" dirty="0" smtClean="0">
                <a:solidFill>
                  <a:schemeClr val="tx1"/>
                </a:solidFill>
                <a:effectLst/>
                <a:latin typeface="+mn-lt"/>
                <a:ea typeface="+mn-ea"/>
                <a:cs typeface="+mn-cs"/>
              </a:rPr>
              <a:t>C-CAP supports a reduction in defects by employing system logic to detect common drafting errors which are often the cause of approval delay or rejection.</a:t>
            </a:r>
          </a:p>
          <a:p>
            <a:r>
              <a:rPr lang="en-GB" sz="1200" kern="1200" dirty="0" smtClean="0">
                <a:solidFill>
                  <a:schemeClr val="tx1"/>
                </a:solidFill>
                <a:effectLst/>
                <a:latin typeface="+mn-lt"/>
                <a:ea typeface="+mn-ea"/>
                <a:cs typeface="+mn-cs"/>
              </a:rPr>
              <a:t>But measuring impact on process can be problematic and a future achievement of the project is to develop better means of monitoring process efficiency, something that is difficult to do owing to the length and size of the process.</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4</a:t>
            </a:fld>
            <a:endParaRPr lang="en-GB"/>
          </a:p>
        </p:txBody>
      </p:sp>
    </p:spTree>
    <p:extLst>
      <p:ext uri="{BB962C8B-B14F-4D97-AF65-F5344CB8AC3E}">
        <p14:creationId xmlns:p14="http://schemas.microsoft.com/office/powerpoint/2010/main" val="373721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C-CAP has enabled better adherence to pedagogical principles by promoting best practice in curriculum design.</a:t>
            </a:r>
          </a:p>
          <a:p>
            <a:pPr lvl="0"/>
            <a:r>
              <a:rPr lang="en-GB" sz="1200" kern="1200" dirty="0" smtClean="0">
                <a:solidFill>
                  <a:schemeClr val="tx1"/>
                </a:solidFill>
                <a:effectLst/>
                <a:latin typeface="+mn-lt"/>
                <a:ea typeface="+mn-ea"/>
                <a:cs typeface="+mn-cs"/>
              </a:rPr>
              <a:t>Previous curriculum design practice was inconsistent and often failed to demonstrate some basic principles of curriculum design, as acknowledged by educational literature.</a:t>
            </a:r>
          </a:p>
          <a:p>
            <a:pPr lvl="0"/>
            <a:r>
              <a:rPr lang="en-GB" sz="1200" kern="1200" dirty="0" smtClean="0">
                <a:solidFill>
                  <a:schemeClr val="tx1"/>
                </a:solidFill>
                <a:effectLst/>
                <a:latin typeface="+mn-lt"/>
                <a:ea typeface="+mn-ea"/>
                <a:cs typeface="+mn-cs"/>
              </a:rPr>
              <a:t>C-CAP has replaced faculty specific curriculum design templates and provides a system that better promotes good design practice while simultaneously capturing the information necessary to verify academic quality and monitoring.</a:t>
            </a:r>
          </a:p>
          <a:p>
            <a:pPr lvl="0"/>
            <a:r>
              <a:rPr lang="en-GB" sz="1200" kern="1200" dirty="0" smtClean="0">
                <a:solidFill>
                  <a:schemeClr val="tx1"/>
                </a:solidFill>
                <a:effectLst/>
                <a:latin typeface="+mn-lt"/>
                <a:ea typeface="+mn-ea"/>
                <a:cs typeface="+mn-cs"/>
              </a:rPr>
              <a:t>The system also employs system logic and context sensitive guidance to support academic during the design process, particular areas relating to assessment and constructive alignment.</a:t>
            </a:r>
          </a:p>
          <a:p>
            <a:r>
              <a:rPr lang="en-GB" sz="1200" kern="1200" dirty="0" smtClean="0">
                <a:solidFill>
                  <a:schemeClr val="tx1"/>
                </a:solidFill>
                <a:effectLst/>
                <a:latin typeface="+mn-lt"/>
                <a:ea typeface="+mn-ea"/>
                <a:cs typeface="+mn-cs"/>
              </a:rPr>
              <a:t>For some this may not sound particularly radical, but such technology supported solutions to curriculum design can enable subtle adjustments to the way in which academics design curricula.  These adjustments may not be “radical” in education terms, but they can be “radical” in institutional terms by setting a minimum level of curriculum design quality and ensuring adherence to acknowledged curriculum design principles, which would otherwise be ignored.  In some cases it can also inspire reflection among lecturers.</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5</a:t>
            </a:fld>
            <a:endParaRPr lang="en-GB"/>
          </a:p>
        </p:txBody>
      </p:sp>
    </p:spTree>
    <p:extLst>
      <p:ext uri="{BB962C8B-B14F-4D97-AF65-F5344CB8AC3E}">
        <p14:creationId xmlns:p14="http://schemas.microsoft.com/office/powerpoint/2010/main" val="226486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PiP has certainly brought about better collaboration.</a:t>
            </a:r>
          </a:p>
          <a:p>
            <a:pPr lvl="0"/>
            <a:r>
              <a:rPr lang="en-GB" sz="1200" kern="1200" dirty="0" smtClean="0">
                <a:solidFill>
                  <a:schemeClr val="tx1"/>
                </a:solidFill>
                <a:effectLst/>
                <a:latin typeface="+mn-lt"/>
                <a:ea typeface="+mn-ea"/>
                <a:cs typeface="+mn-cs"/>
              </a:rPr>
              <a:t>Through C-CAP academic writing teams can collaborate on new curricula in way that was hitherto impossible; geographically distributed academic teams – including collaborative partners around the globe - can work-up proposals online collaboratively, saving as they go and drafting when it is convenient for them .</a:t>
            </a:r>
          </a:p>
          <a:p>
            <a:pPr lvl="0"/>
            <a:r>
              <a:rPr lang="en-GB" sz="1200" kern="1200" dirty="0" smtClean="0">
                <a:solidFill>
                  <a:schemeClr val="tx1"/>
                </a:solidFill>
                <a:effectLst/>
                <a:latin typeface="+mn-lt"/>
                <a:ea typeface="+mn-ea"/>
                <a:cs typeface="+mn-cs"/>
              </a:rPr>
              <a:t>Academic, faculty and academic quality review has also been rendered more collaborative by enabling directed feedback to be delivered to writing teams via C-CAP.  Essentially this is an annotation tool enabling reviewers to comment on specific section of the proposal.  These comments are saved for other reviewers to see in order to maintain a consistent message.  These comments are saved to provide a formal record of the reviewing process (resolving a previous criticism).</a:t>
            </a:r>
          </a:p>
          <a:p>
            <a:pPr lvl="0"/>
            <a:r>
              <a:rPr lang="en-GB" sz="1200" kern="1200" dirty="0" smtClean="0">
                <a:solidFill>
                  <a:schemeClr val="tx1"/>
                </a:solidFill>
                <a:effectLst/>
                <a:latin typeface="+mn-lt"/>
                <a:ea typeface="+mn-ea"/>
                <a:cs typeface="+mn-cs"/>
              </a:rPr>
              <a:t>More generally, PiP as a project, but its principal technical output, C-CAP, has been a catalyst for greater collaboration and a willingness to address the curriculum design and approval issues.  Stakeholders have been brought together at meetings to discuss PiP and C-CAP – and these are stakeholders who would otherwise never fraternise with each other.</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6</a:t>
            </a:fld>
            <a:endParaRPr lang="en-GB"/>
          </a:p>
        </p:txBody>
      </p:sp>
    </p:spTree>
    <p:extLst>
      <p:ext uri="{BB962C8B-B14F-4D97-AF65-F5344CB8AC3E}">
        <p14:creationId xmlns:p14="http://schemas.microsoft.com/office/powerpoint/2010/main" val="217553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Throughout the lifetime of the project a lack of process transparency surrounding curriculum design and approval has been identified as a particular problem and an inhibitor of change.</a:t>
            </a:r>
          </a:p>
          <a:p>
            <a:pPr lvl="0"/>
            <a:r>
              <a:rPr lang="en-GB" sz="1200" kern="1200" dirty="0" smtClean="0">
                <a:solidFill>
                  <a:schemeClr val="tx1"/>
                </a:solidFill>
                <a:effectLst/>
                <a:latin typeface="+mn-lt"/>
                <a:ea typeface="+mn-ea"/>
                <a:cs typeface="+mn-cs"/>
              </a:rPr>
              <a:t>Improving transparency has been a particular achievement of the project.</a:t>
            </a:r>
          </a:p>
          <a:p>
            <a:pPr marL="171450" lvl="0" indent="-171450">
              <a:buFont typeface="Arial" pitchFamily="34" charset="0"/>
              <a:buChar char="•"/>
            </a:pPr>
            <a:r>
              <a:rPr lang="en-GB" sz="1200" kern="1200" dirty="0" smtClean="0">
                <a:solidFill>
                  <a:schemeClr val="tx1"/>
                </a:solidFill>
                <a:effectLst/>
                <a:latin typeface="+mn-lt"/>
                <a:ea typeface="+mn-ea"/>
                <a:cs typeface="+mn-cs"/>
              </a:rPr>
              <a:t>Technical solutions have improved process visibility considerably, e.g. through the use of approval process status indicators for proposals, visible to all stakeholders.</a:t>
            </a:r>
          </a:p>
          <a:p>
            <a:pPr marL="171450" lvl="0" indent="-171450">
              <a:buFont typeface="Arial" pitchFamily="34" charset="0"/>
              <a:buChar char="•"/>
            </a:pPr>
            <a:r>
              <a:rPr lang="en-GB" sz="1200" kern="1200" dirty="0" smtClean="0">
                <a:solidFill>
                  <a:schemeClr val="tx1"/>
                </a:solidFill>
                <a:effectLst/>
                <a:latin typeface="+mn-lt"/>
                <a:ea typeface="+mn-ea"/>
                <a:cs typeface="+mn-cs"/>
              </a:rPr>
              <a:t>More fundamentally, by virtue of being a single curriculum design and approval system, C-CAP has come to embody the approval process and has decoded and formalised tacit practice; it makes explicit to stakeholders what the process is, supports stakeholders through the process and keeps them informed of process status, and provides guidance materials.  Because prior to this there was very little guidance on the design or approval process, or what was even expected from stakeholders in order to make the process function effectively.  Note previous guidance.</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7</a:t>
            </a:fld>
            <a:endParaRPr lang="en-GB"/>
          </a:p>
        </p:txBody>
      </p:sp>
    </p:spTree>
    <p:extLst>
      <p:ext uri="{BB962C8B-B14F-4D97-AF65-F5344CB8AC3E}">
        <p14:creationId xmlns:p14="http://schemas.microsoft.com/office/powerpoint/2010/main" val="13572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Institutional reorganisation and a general lack of appetite for change which can often typify public sector organisations was the scenario</a:t>
            </a:r>
            <a:r>
              <a:rPr lang="en-GB" sz="1200" kern="1200" baseline="0" dirty="0" smtClean="0">
                <a:solidFill>
                  <a:schemeClr val="tx1"/>
                </a:solidFill>
                <a:effectLst/>
                <a:latin typeface="+mn-lt"/>
                <a:ea typeface="+mn-ea"/>
                <a:cs typeface="+mn-cs"/>
              </a:rPr>
              <a:t> at the University of Strathclyde.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Recognising the difficulties in effecting wholesale redesign or change, the philosophy adopted by the project was one that emphasised incremental, emergent process change and improvement.</a:t>
            </a:r>
          </a:p>
          <a:p>
            <a:pPr lvl="0"/>
            <a:r>
              <a:rPr lang="en-GB" sz="1200" kern="1200" dirty="0" smtClean="0">
                <a:solidFill>
                  <a:schemeClr val="tx1"/>
                </a:solidFill>
                <a:effectLst/>
                <a:latin typeface="+mn-lt"/>
                <a:ea typeface="+mn-ea"/>
                <a:cs typeface="+mn-cs"/>
              </a:rPr>
              <a:t>Proposing improvements and technologies which point in a direction that management and key stakeholders feel they can support and champion.</a:t>
            </a:r>
          </a:p>
          <a:p>
            <a:pPr lvl="0"/>
            <a:r>
              <a:rPr lang="en-GB" sz="1200" kern="1200" dirty="0" smtClean="0">
                <a:solidFill>
                  <a:schemeClr val="tx1"/>
                </a:solidFill>
                <a:effectLst/>
                <a:latin typeface="+mn-lt"/>
                <a:ea typeface="+mn-ea"/>
                <a:cs typeface="+mn-cs"/>
              </a:rPr>
              <a:t>This has been most obvious during the piloting of C-CAP.  Piloting has facilitated meaningful discussions with the people who are capable of effecting longer term change because they can influence institutional policy, such as the University’s Education Strategy Committee (who are capable of influencing curriculum design policy) and SEES (who have been motivated to support and champion the institution wide embedding of C-CAP.</a:t>
            </a:r>
          </a:p>
          <a:p>
            <a:pPr lvl="0"/>
            <a:r>
              <a:rPr lang="en-GB" sz="1200" kern="1200" dirty="0" smtClean="0">
                <a:solidFill>
                  <a:schemeClr val="tx1"/>
                </a:solidFill>
                <a:effectLst/>
                <a:latin typeface="+mn-lt"/>
                <a:ea typeface="+mn-ea"/>
                <a:cs typeface="+mn-cs"/>
              </a:rPr>
              <a:t>The incremental change has brought about a change in mind set….</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8</a:t>
            </a:fld>
            <a:endParaRPr lang="en-GB"/>
          </a:p>
        </p:txBody>
      </p:sp>
    </p:spTree>
    <p:extLst>
      <p:ext uri="{BB962C8B-B14F-4D97-AF65-F5344CB8AC3E}">
        <p14:creationId xmlns:p14="http://schemas.microsoft.com/office/powerpoint/2010/main" val="408416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Geodesic domes are an interesting example of the success of a formal technique to build strong structures from lightweight materials, focusing more of the structure of the build… i.e. power of triangulation.  </a:t>
            </a:r>
          </a:p>
          <a:p>
            <a:pPr lvl="0"/>
            <a:r>
              <a:rPr lang="en-GB" sz="1200" kern="1200" dirty="0" smtClean="0">
                <a:solidFill>
                  <a:schemeClr val="tx1"/>
                </a:solidFill>
                <a:effectLst/>
                <a:latin typeface="+mn-lt"/>
                <a:ea typeface="+mn-ea"/>
                <a:cs typeface="+mn-cs"/>
              </a:rPr>
              <a:t>Perhaps an unexpected achievement of the project is the continued success in using a suite of formal techniques in many aspects of the project’s activity.</a:t>
            </a:r>
          </a:p>
          <a:p>
            <a:pPr lvl="0"/>
            <a:r>
              <a:rPr lang="en-GB" sz="1200" kern="1200" dirty="0" smtClean="0">
                <a:solidFill>
                  <a:schemeClr val="tx1"/>
                </a:solidFill>
                <a:effectLst/>
                <a:latin typeface="+mn-lt"/>
                <a:ea typeface="+mn-ea"/>
                <a:cs typeface="+mn-cs"/>
              </a:rPr>
              <a:t>This has included:</a:t>
            </a:r>
          </a:p>
          <a:p>
            <a:pPr marL="171450" lvl="0" indent="-171450">
              <a:buFont typeface="Arial" pitchFamily="34" charset="0"/>
              <a:buChar char="•"/>
            </a:pPr>
            <a:r>
              <a:rPr lang="en-GB" sz="1200" kern="1200" dirty="0" smtClean="0">
                <a:solidFill>
                  <a:schemeClr val="tx1"/>
                </a:solidFill>
                <a:effectLst/>
                <a:latin typeface="+mn-lt"/>
                <a:ea typeface="+mn-ea"/>
                <a:cs typeface="+mn-cs"/>
              </a:rPr>
              <a:t>Formal approaches to the modelling of business process using BPMN and ISO5807, as well as process analysis.</a:t>
            </a:r>
          </a:p>
          <a:p>
            <a:pPr marL="171450" lvl="0" indent="-171450">
              <a:buFont typeface="Arial" pitchFamily="34" charset="0"/>
              <a:buChar char="•"/>
            </a:pPr>
            <a:r>
              <a:rPr lang="en-GB" sz="1200" kern="1200" dirty="0" smtClean="0">
                <a:solidFill>
                  <a:schemeClr val="tx1"/>
                </a:solidFill>
                <a:effectLst/>
                <a:latin typeface="+mn-lt"/>
                <a:ea typeface="+mn-ea"/>
                <a:cs typeface="+mn-cs"/>
              </a:rPr>
              <a:t>Adopting agile and incremental systems design methodologies in the development of C-CAP</a:t>
            </a:r>
          </a:p>
          <a:p>
            <a:pPr marL="171450" lvl="0" indent="-171450">
              <a:buFont typeface="Arial" pitchFamily="34" charset="0"/>
              <a:buChar char="•"/>
            </a:pPr>
            <a:r>
              <a:rPr lang="en-GB" sz="1200" kern="1200" dirty="0" smtClean="0">
                <a:solidFill>
                  <a:schemeClr val="tx1"/>
                </a:solidFill>
                <a:effectLst/>
                <a:latin typeface="+mn-lt"/>
                <a:ea typeface="+mn-ea"/>
                <a:cs typeface="+mn-cs"/>
              </a:rPr>
              <a:t>Lean Six Sigma techniques such as DMAIC, SIPOC, Kano model, Pareto analysis</a:t>
            </a:r>
          </a:p>
          <a:p>
            <a:pPr marL="171450" lvl="0" indent="-171450">
              <a:buFont typeface="Arial" pitchFamily="34" charset="0"/>
              <a:buChar char="•"/>
            </a:pPr>
            <a:r>
              <a:rPr lang="en-GB" sz="1200" kern="1200" dirty="0" smtClean="0">
                <a:solidFill>
                  <a:schemeClr val="tx1"/>
                </a:solidFill>
                <a:effectLst/>
                <a:latin typeface="+mn-lt"/>
                <a:ea typeface="+mn-ea"/>
                <a:cs typeface="+mn-cs"/>
              </a:rPr>
              <a:t>A structural evaluative approach, using formal methodological techniques such as heuristic evaluation, System Usability Scale (SUS), qualitative benchmarking, Most Significant Change methodology.</a:t>
            </a: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9</a:t>
            </a:fld>
            <a:endParaRPr lang="en-GB"/>
          </a:p>
        </p:txBody>
      </p:sp>
    </p:spTree>
    <p:extLst>
      <p:ext uri="{BB962C8B-B14F-4D97-AF65-F5344CB8AC3E}">
        <p14:creationId xmlns:p14="http://schemas.microsoft.com/office/powerpoint/2010/main" val="201774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incremental, emergent change mentioned earlier has – as we approach the end of the project – brought about a change in mind set at the University.</a:t>
            </a:r>
          </a:p>
          <a:p>
            <a:pPr lvl="0"/>
            <a:r>
              <a:rPr lang="en-GB" sz="1200" kern="1200" dirty="0" smtClean="0">
                <a:solidFill>
                  <a:schemeClr val="tx1"/>
                </a:solidFill>
                <a:effectLst/>
                <a:latin typeface="+mn-lt"/>
                <a:ea typeface="+mn-ea"/>
                <a:cs typeface="+mn-cs"/>
              </a:rPr>
              <a:t>PiP has been a catalyst for wider business process improvement initiatives across the institution, with many of the same formal techniques being used.</a:t>
            </a:r>
          </a:p>
          <a:p>
            <a:pPr lvl="0"/>
            <a:r>
              <a:rPr lang="en-GB" sz="1200" kern="1200" dirty="0" smtClean="0">
                <a:solidFill>
                  <a:schemeClr val="tx1"/>
                </a:solidFill>
                <a:effectLst/>
                <a:latin typeface="+mn-lt"/>
                <a:ea typeface="+mn-ea"/>
                <a:cs typeface="+mn-cs"/>
              </a:rPr>
              <a:t>These initiatives have formed part of a wider project (SLEEK) which is seeking to formalise HE specific methodologies for process improvement to help the institution meet strategic objectives</a:t>
            </a:r>
          </a:p>
          <a:p>
            <a:pPr marL="171450" lvl="0" indent="-171450">
              <a:buFont typeface="Arial" pitchFamily="34" charset="0"/>
              <a:buChar char="•"/>
            </a:pPr>
            <a:r>
              <a:rPr lang="en-GB" sz="1200" kern="1200" dirty="0" smtClean="0">
                <a:solidFill>
                  <a:schemeClr val="tx1"/>
                </a:solidFill>
                <a:effectLst/>
                <a:latin typeface="+mn-lt"/>
                <a:ea typeface="+mn-ea"/>
                <a:cs typeface="+mn-cs"/>
              </a:rPr>
              <a:t>Developing staff across the University to empower them to facilitate change and use these methodologies in their professional practice as a matter of course. </a:t>
            </a:r>
          </a:p>
          <a:p>
            <a:pPr marL="171450" lvl="0" indent="-171450">
              <a:buFont typeface="Arial" pitchFamily="34" charset="0"/>
              <a:buChar char="•"/>
            </a:pPr>
            <a:r>
              <a:rPr lang="en-GB" sz="1200" kern="1200" dirty="0" smtClean="0">
                <a:solidFill>
                  <a:schemeClr val="tx1"/>
                </a:solidFill>
                <a:effectLst/>
                <a:latin typeface="+mn-lt"/>
                <a:ea typeface="+mn-ea"/>
                <a:cs typeface="+mn-cs"/>
              </a:rPr>
              <a:t>Changing the DNA of the institution.</a:t>
            </a:r>
          </a:p>
          <a:p>
            <a:pPr marL="171450" lvl="0" indent="-171450">
              <a:buFont typeface="Arial" pitchFamily="34" charset="0"/>
              <a:buChar char="•"/>
            </a:pPr>
            <a:r>
              <a:rPr lang="en-GB" sz="1200" kern="1200" dirty="0" smtClean="0">
                <a:solidFill>
                  <a:schemeClr val="tx1"/>
                </a:solidFill>
                <a:effectLst/>
                <a:latin typeface="+mn-lt"/>
                <a:ea typeface="+mn-ea"/>
                <a:cs typeface="+mn-cs"/>
              </a:rPr>
              <a:t>At this moment over 40 SLEEK specific projects are underway, in areas as disparate areas of </a:t>
            </a:r>
            <a:r>
              <a:rPr lang="en-GB" sz="1200" kern="1200" smtClean="0">
                <a:solidFill>
                  <a:schemeClr val="tx1"/>
                </a:solidFill>
                <a:effectLst/>
                <a:latin typeface="+mn-lt"/>
                <a:ea typeface="+mn-ea"/>
                <a:cs typeface="+mn-cs"/>
              </a:rPr>
              <a:t>University</a:t>
            </a:r>
            <a:r>
              <a:rPr lang="en-GB" sz="1200" kern="1200" baseline="0" smtClean="0">
                <a:solidFill>
                  <a:schemeClr val="tx1"/>
                </a:solidFill>
                <a:effectLst/>
                <a:latin typeface="+mn-lt"/>
                <a:ea typeface="+mn-ea"/>
                <a:cs typeface="+mn-cs"/>
              </a:rPr>
              <a:t> business.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50D8A15-16BA-4D3B-B9AC-4E1664406D52}" type="slidenum">
              <a:rPr lang="en-GB" smtClean="0"/>
              <a:t>10</a:t>
            </a:fld>
            <a:endParaRPr lang="en-GB"/>
          </a:p>
        </p:txBody>
      </p:sp>
    </p:spTree>
    <p:extLst>
      <p:ext uri="{BB962C8B-B14F-4D97-AF65-F5344CB8AC3E}">
        <p14:creationId xmlns:p14="http://schemas.microsoft.com/office/powerpoint/2010/main" val="3813404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t>08/05/2013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t>08/05/2013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t>08/05/2013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t>08/05/2013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t>08/05/2013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08/05/2013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08/05/2013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08/05/2013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flickr.com/photos/eole/38031667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lickr.com/photos/ell-r-brown/7160371456/"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flickr.com/photos/graeme_pow/577561785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flickr.com/photos/chandramarsono/43243733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flickr.com/photos/80502454@N00/5018905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flickr.com/photos/wiredcanvas/536286680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www.flickr.com/photos/ranjithshenoyr/611658296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flickr.com/photos/catcrispi/621384688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flickr.com/photos/randysonofrobert/143616876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flickr.com/photos/spoinknet/549614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Principles in Patterns (PiP): </a:t>
            </a:r>
            <a:br>
              <a:rPr lang="en-GB" dirty="0" smtClean="0"/>
            </a:br>
            <a:r>
              <a:rPr lang="en-GB" dirty="0" smtClean="0"/>
              <a:t>key achievements</a:t>
            </a:r>
            <a:endParaRPr lang="en-GB" dirty="0"/>
          </a:p>
        </p:txBody>
      </p:sp>
      <p:sp>
        <p:nvSpPr>
          <p:cNvPr id="3" name="Subtitle 2"/>
          <p:cNvSpPr>
            <a:spLocks noGrp="1"/>
          </p:cNvSpPr>
          <p:nvPr>
            <p:ph type="subTitle" idx="1"/>
          </p:nvPr>
        </p:nvSpPr>
        <p:spPr>
          <a:xfrm>
            <a:off x="395536" y="3789040"/>
            <a:ext cx="7416824" cy="2160240"/>
          </a:xfrm>
        </p:spPr>
        <p:txBody>
          <a:bodyPr>
            <a:normAutofit/>
          </a:bodyPr>
          <a:lstStyle/>
          <a:p>
            <a:r>
              <a:rPr lang="en-GB" sz="2400" dirty="0" smtClean="0"/>
              <a:t>George Macgregor, University of Strathclyde</a:t>
            </a:r>
          </a:p>
          <a:p>
            <a:r>
              <a:rPr lang="en-GB" sz="2400" i="1" dirty="0" err="1" smtClean="0"/>
              <a:t>Pecha</a:t>
            </a:r>
            <a:r>
              <a:rPr lang="en-GB" sz="2400" i="1" dirty="0" smtClean="0"/>
              <a:t> </a:t>
            </a:r>
            <a:r>
              <a:rPr lang="en-GB" sz="2400" i="1" dirty="0" err="1" smtClean="0"/>
              <a:t>Kucha</a:t>
            </a:r>
            <a:r>
              <a:rPr lang="en-GB" sz="2400" i="1" dirty="0" smtClean="0"/>
              <a:t> </a:t>
            </a:r>
            <a:r>
              <a:rPr lang="en-GB" sz="2400" dirty="0" smtClean="0"/>
              <a:t>presentation</a:t>
            </a:r>
          </a:p>
          <a:p>
            <a:endParaRPr lang="en-GB" sz="2400" dirty="0" smtClean="0"/>
          </a:p>
          <a:p>
            <a:r>
              <a:rPr lang="en-GB" sz="2400" dirty="0" smtClean="0"/>
              <a:t>JISC Institutional Approaches to Curriculum Design Aston University, Birmingham, 22 May 2012</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778" y="5805264"/>
            <a:ext cx="828791" cy="800212"/>
          </a:xfrm>
          <a:prstGeom prst="rect">
            <a:avLst/>
          </a:prstGeom>
          <a:effectLst>
            <a:softEdge rad="63500"/>
          </a:effectLst>
        </p:spPr>
      </p:pic>
    </p:spTree>
    <p:extLst>
      <p:ext uri="{BB962C8B-B14F-4D97-AF65-F5344CB8AC3E}">
        <p14:creationId xmlns:p14="http://schemas.microsoft.com/office/powerpoint/2010/main" val="505752545"/>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1.staticflickr.com/154/380316678_0c67948cb7_b.jpg"/>
          <p:cNvPicPr>
            <a:picLocks noChangeAspect="1" noChangeArrowheads="1"/>
          </p:cNvPicPr>
          <p:nvPr/>
        </p:nvPicPr>
        <p:blipFill rotWithShape="1">
          <a:blip r:embed="rId3">
            <a:extLst>
              <a:ext uri="{28A0092B-C50C-407E-A947-70E740481C1C}">
                <a14:useLocalDpi xmlns:a14="http://schemas.microsoft.com/office/drawing/2010/main" val="0"/>
              </a:ext>
            </a:extLst>
          </a:blip>
          <a:srcRect l="8071" r="8071"/>
          <a:stretch/>
        </p:blipFill>
        <p:spPr bwMode="auto">
          <a:xfrm>
            <a:off x="-113916" y="-459432"/>
            <a:ext cx="9332344" cy="74227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83568" y="260648"/>
            <a:ext cx="8208912" cy="720080"/>
          </a:xfrm>
        </p:spPr>
        <p:txBody>
          <a:bodyPr/>
          <a:lstStyle/>
          <a:p>
            <a:pPr algn="r"/>
            <a:r>
              <a:rPr lang="en-GB" dirty="0" smtClean="0">
                <a:solidFill>
                  <a:schemeClr val="bg1"/>
                </a:solidFill>
              </a:rPr>
              <a:t>Catalyst for SLEEK change…</a:t>
            </a:r>
            <a:endParaRPr lang="en-GB" dirty="0">
              <a:solidFill>
                <a:schemeClr val="bg1"/>
              </a:solidFill>
            </a:endParaRPr>
          </a:p>
        </p:txBody>
      </p:sp>
      <p:sp>
        <p:nvSpPr>
          <p:cNvPr id="5" name="TextBox 4"/>
          <p:cNvSpPr txBox="1"/>
          <p:nvPr/>
        </p:nvSpPr>
        <p:spPr>
          <a:xfrm>
            <a:off x="6948264" y="6525344"/>
            <a:ext cx="1882247" cy="246221"/>
          </a:xfrm>
          <a:prstGeom prst="rect">
            <a:avLst/>
          </a:prstGeom>
          <a:noFill/>
        </p:spPr>
        <p:txBody>
          <a:bodyPr wrap="none" rtlCol="0">
            <a:spAutoFit/>
          </a:bodyPr>
          <a:lstStyle/>
          <a:p>
            <a:r>
              <a:rPr lang="en-GB" sz="1000" dirty="0" err="1">
                <a:solidFill>
                  <a:schemeClr val="bg1"/>
                </a:solidFill>
                <a:latin typeface="Arial" pitchFamily="34" charset="0"/>
                <a:cs typeface="Arial" pitchFamily="34" charset="0"/>
              </a:rPr>
              <a:t>Éole</a:t>
            </a:r>
            <a:r>
              <a:rPr lang="en-GB" sz="1000" dirty="0">
                <a:solidFill>
                  <a:schemeClr val="bg1"/>
                </a:solidFill>
                <a:latin typeface="Arial" pitchFamily="34" charset="0"/>
                <a:cs typeface="Arial" pitchFamily="34" charset="0"/>
              </a:rPr>
              <a:t> Wind, </a:t>
            </a:r>
            <a:r>
              <a:rPr lang="en-GB" sz="1000" dirty="0">
                <a:solidFill>
                  <a:schemeClr val="bg1"/>
                </a:solidFill>
                <a:latin typeface="Arial" pitchFamily="34" charset="0"/>
                <a:cs typeface="Arial" pitchFamily="34" charset="0"/>
                <a:hlinkClick r:id="rId4"/>
              </a:rPr>
              <a:t>CC BY-NC-SA 2.0</a:t>
            </a:r>
            <a:endParaRPr lang="en-GB"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27872873"/>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6.staticflickr.com/5311/7160371456_4398e1c80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1006"/>
            <a:ext cx="9400528" cy="705039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07504" y="116632"/>
            <a:ext cx="8229600" cy="1152128"/>
          </a:xfrm>
        </p:spPr>
        <p:txBody>
          <a:bodyPr>
            <a:normAutofit/>
          </a:bodyPr>
          <a:lstStyle/>
          <a:p>
            <a:pPr marL="0" indent="0">
              <a:buNone/>
            </a:pPr>
            <a:r>
              <a:rPr lang="en-GB" sz="2800" dirty="0" smtClean="0">
                <a:solidFill>
                  <a:schemeClr val="bg1"/>
                </a:solidFill>
              </a:rPr>
              <a:t>Principles </a:t>
            </a:r>
            <a:r>
              <a:rPr lang="en-GB" sz="2800" dirty="0">
                <a:solidFill>
                  <a:schemeClr val="bg1"/>
                </a:solidFill>
              </a:rPr>
              <a:t>in Patterns (PiP): http://www.principlesinpatterns.ac.uk</a:t>
            </a:r>
            <a:r>
              <a:rPr lang="en-GB" sz="2800" dirty="0" smtClean="0">
                <a:solidFill>
                  <a:schemeClr val="bg1"/>
                </a:solidFill>
              </a:rPr>
              <a:t>/</a:t>
            </a:r>
          </a:p>
        </p:txBody>
      </p:sp>
      <p:sp>
        <p:nvSpPr>
          <p:cNvPr id="3" name="TextBox 2"/>
          <p:cNvSpPr txBox="1"/>
          <p:nvPr/>
        </p:nvSpPr>
        <p:spPr>
          <a:xfrm>
            <a:off x="7668344" y="6374768"/>
            <a:ext cx="1398140" cy="246221"/>
          </a:xfrm>
          <a:prstGeom prst="rect">
            <a:avLst/>
          </a:prstGeom>
          <a:noFill/>
        </p:spPr>
        <p:txBody>
          <a:bodyPr wrap="none" rtlCol="0">
            <a:spAutoFit/>
          </a:bodyPr>
          <a:lstStyle/>
          <a:p>
            <a:r>
              <a:rPr lang="en-GB" sz="1000" dirty="0">
                <a:solidFill>
                  <a:schemeClr val="bg1"/>
                </a:solidFill>
                <a:latin typeface="Arial" pitchFamily="34" charset="0"/>
                <a:cs typeface="Arial" pitchFamily="34" charset="0"/>
              </a:rPr>
              <a:t>Ell Brown, </a:t>
            </a:r>
            <a:r>
              <a:rPr lang="en-GB" sz="1000" dirty="0">
                <a:solidFill>
                  <a:schemeClr val="bg1"/>
                </a:solidFill>
                <a:latin typeface="Arial" pitchFamily="34" charset="0"/>
                <a:cs typeface="Arial" pitchFamily="34" charset="0"/>
                <a:hlinkClick r:id="rId3"/>
              </a:rPr>
              <a:t>CC BY 2.0</a:t>
            </a:r>
            <a:endParaRPr lang="en-GB"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36747579"/>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115/5775617855_18a33d3c7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1" y="-11268"/>
            <a:ext cx="9256512" cy="69423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79512" y="260648"/>
            <a:ext cx="8208912" cy="720080"/>
          </a:xfrm>
        </p:spPr>
        <p:txBody>
          <a:bodyPr/>
          <a:lstStyle/>
          <a:p>
            <a:r>
              <a:rPr lang="en-GB" dirty="0">
                <a:solidFill>
                  <a:schemeClr val="bg1"/>
                </a:solidFill>
              </a:rPr>
              <a:t>B</a:t>
            </a:r>
            <a:r>
              <a:rPr lang="en-GB" dirty="0" smtClean="0">
                <a:solidFill>
                  <a:schemeClr val="bg1"/>
                </a:solidFill>
              </a:rPr>
              <a:t>efore PiP…</a:t>
            </a:r>
            <a:endParaRPr lang="en-GB" dirty="0">
              <a:solidFill>
                <a:schemeClr val="bg1"/>
              </a:solidFill>
            </a:endParaRPr>
          </a:p>
        </p:txBody>
      </p:sp>
      <p:sp>
        <p:nvSpPr>
          <p:cNvPr id="2" name="TextBox 1"/>
          <p:cNvSpPr txBox="1"/>
          <p:nvPr/>
        </p:nvSpPr>
        <p:spPr>
          <a:xfrm>
            <a:off x="7098247" y="6504438"/>
            <a:ext cx="2045753" cy="246221"/>
          </a:xfrm>
          <a:prstGeom prst="rect">
            <a:avLst/>
          </a:prstGeom>
          <a:noFill/>
        </p:spPr>
        <p:txBody>
          <a:bodyPr wrap="none" rtlCol="0">
            <a:spAutoFit/>
          </a:bodyPr>
          <a:lstStyle/>
          <a:p>
            <a:r>
              <a:rPr lang="pl-PL" sz="1000" dirty="0">
                <a:solidFill>
                  <a:schemeClr val="bg1"/>
                </a:solidFill>
                <a:latin typeface="Arial" pitchFamily="34" charset="0"/>
                <a:cs typeface="Arial" pitchFamily="34" charset="0"/>
              </a:rPr>
              <a:t>Graeme Pow, </a:t>
            </a:r>
            <a:r>
              <a:rPr lang="pl-PL" sz="1000" dirty="0">
                <a:solidFill>
                  <a:schemeClr val="bg1"/>
                </a:solidFill>
                <a:latin typeface="Arial" pitchFamily="34" charset="0"/>
                <a:cs typeface="Arial" pitchFamily="34" charset="0"/>
                <a:hlinkClick r:id="rId4"/>
              </a:rPr>
              <a:t>CC BY-NC-SA 2.0</a:t>
            </a:r>
            <a:endParaRPr lang="en-GB"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5.staticflickr.com/4053/4324373384_a4c0d68189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59" y="-99392"/>
            <a:ext cx="9536066" cy="71520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23528" y="188640"/>
            <a:ext cx="8208912" cy="720080"/>
          </a:xfrm>
        </p:spPr>
        <p:txBody>
          <a:bodyPr/>
          <a:lstStyle/>
          <a:p>
            <a:r>
              <a:rPr lang="en-GB" dirty="0" smtClean="0"/>
              <a:t>Addressing </a:t>
            </a:r>
            <a:r>
              <a:rPr lang="en-GB" dirty="0" err="1" smtClean="0"/>
              <a:t>baselining</a:t>
            </a:r>
            <a:r>
              <a:rPr lang="en-GB" dirty="0" smtClean="0"/>
              <a:t> issues</a:t>
            </a:r>
            <a:endParaRPr lang="en-GB" dirty="0"/>
          </a:p>
        </p:txBody>
      </p:sp>
      <p:sp>
        <p:nvSpPr>
          <p:cNvPr id="6" name="TextBox 5"/>
          <p:cNvSpPr txBox="1"/>
          <p:nvPr/>
        </p:nvSpPr>
        <p:spPr>
          <a:xfrm>
            <a:off x="6444208" y="6622706"/>
            <a:ext cx="2544286" cy="261610"/>
          </a:xfrm>
          <a:prstGeom prst="rect">
            <a:avLst/>
          </a:prstGeom>
          <a:noFill/>
        </p:spPr>
        <p:txBody>
          <a:bodyPr wrap="none" rtlCol="0">
            <a:spAutoFit/>
          </a:bodyPr>
          <a:lstStyle/>
          <a:p>
            <a:r>
              <a:rPr lang="en-GB" sz="1000" dirty="0" smtClean="0">
                <a:solidFill>
                  <a:schemeClr val="bg1"/>
                </a:solidFill>
                <a:latin typeface="Arial" pitchFamily="34" charset="0"/>
                <a:cs typeface="Arial" pitchFamily="34" charset="0"/>
              </a:rPr>
              <a:t>Chandra</a:t>
            </a:r>
            <a:r>
              <a:rPr lang="en-GB" sz="1100" dirty="0" smtClean="0">
                <a:solidFill>
                  <a:schemeClr val="bg1"/>
                </a:solidFill>
                <a:latin typeface="Arial" pitchFamily="34" charset="0"/>
                <a:cs typeface="Arial" pitchFamily="34" charset="0"/>
              </a:rPr>
              <a:t> </a:t>
            </a:r>
            <a:r>
              <a:rPr lang="en-GB" sz="1100" dirty="0" err="1" smtClean="0">
                <a:solidFill>
                  <a:schemeClr val="bg1"/>
                </a:solidFill>
                <a:latin typeface="Arial" pitchFamily="34" charset="0"/>
                <a:cs typeface="Arial" pitchFamily="34" charset="0"/>
              </a:rPr>
              <a:t>Marsono</a:t>
            </a:r>
            <a:r>
              <a:rPr lang="en-GB" sz="1100" dirty="0">
                <a:solidFill>
                  <a:schemeClr val="bg1"/>
                </a:solidFill>
                <a:latin typeface="Arial" pitchFamily="34" charset="0"/>
                <a:cs typeface="Arial" pitchFamily="34" charset="0"/>
              </a:rPr>
              <a:t>, </a:t>
            </a:r>
            <a:r>
              <a:rPr lang="en-GB" sz="1100" dirty="0">
                <a:solidFill>
                  <a:schemeClr val="bg1"/>
                </a:solidFill>
                <a:latin typeface="Arial" pitchFamily="34" charset="0"/>
                <a:cs typeface="Arial" pitchFamily="34" charset="0"/>
                <a:hlinkClick r:id="rId4"/>
              </a:rPr>
              <a:t>CC BY-NC-SA 2.0</a:t>
            </a:r>
            <a:endParaRPr lang="en-GB"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30867748"/>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arm1.staticflickr.com/196/501890523_a47b99b21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99392"/>
            <a:ext cx="9753600" cy="710565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79512" y="332656"/>
            <a:ext cx="8208912" cy="720080"/>
          </a:xfrm>
        </p:spPr>
        <p:txBody>
          <a:bodyPr/>
          <a:lstStyle/>
          <a:p>
            <a:r>
              <a:rPr lang="en-GB" dirty="0" smtClean="0">
                <a:solidFill>
                  <a:schemeClr val="bg1"/>
                </a:solidFill>
              </a:rPr>
              <a:t>Demonstrable impact on process: change and improvement</a:t>
            </a:r>
            <a:endParaRPr lang="en-GB" dirty="0">
              <a:solidFill>
                <a:schemeClr val="bg1"/>
              </a:solidFill>
            </a:endParaRPr>
          </a:p>
        </p:txBody>
      </p:sp>
      <p:sp>
        <p:nvSpPr>
          <p:cNvPr id="5" name="TextBox 4"/>
          <p:cNvSpPr txBox="1"/>
          <p:nvPr/>
        </p:nvSpPr>
        <p:spPr>
          <a:xfrm>
            <a:off x="1896005" y="5189759"/>
            <a:ext cx="5168485" cy="1569660"/>
          </a:xfrm>
          <a:prstGeom prst="rect">
            <a:avLst/>
          </a:prstGeom>
          <a:noFill/>
        </p:spPr>
        <p:txBody>
          <a:bodyPr wrap="square" rtlCol="0">
            <a:spAutoFit/>
          </a:bodyPr>
          <a:lstStyle/>
          <a:p>
            <a:r>
              <a:rPr lang="en-GB" sz="2400" b="1" i="1" dirty="0" smtClean="0">
                <a:latin typeface="Arial" pitchFamily="34" charset="0"/>
                <a:cs typeface="Arial" pitchFamily="34" charset="0"/>
              </a:rPr>
              <a:t>“Not </a:t>
            </a:r>
            <a:r>
              <a:rPr lang="en-GB" sz="2400" b="1" i="1" dirty="0">
                <a:latin typeface="Arial" pitchFamily="34" charset="0"/>
                <a:cs typeface="Arial" pitchFamily="34" charset="0"/>
              </a:rPr>
              <a:t>everything that counts can be counted, </a:t>
            </a:r>
            <a:endParaRPr lang="en-GB" sz="2400" b="1" i="1" dirty="0" smtClean="0">
              <a:latin typeface="Arial" pitchFamily="34" charset="0"/>
              <a:cs typeface="Arial" pitchFamily="34" charset="0"/>
            </a:endParaRPr>
          </a:p>
          <a:p>
            <a:r>
              <a:rPr lang="en-GB" sz="2400" b="1" i="1" dirty="0" smtClean="0">
                <a:latin typeface="Arial" pitchFamily="34" charset="0"/>
                <a:cs typeface="Arial" pitchFamily="34" charset="0"/>
              </a:rPr>
              <a:t>and </a:t>
            </a:r>
            <a:r>
              <a:rPr lang="en-GB" sz="2400" b="1" i="1" dirty="0">
                <a:latin typeface="Arial" pitchFamily="34" charset="0"/>
                <a:cs typeface="Arial" pitchFamily="34" charset="0"/>
              </a:rPr>
              <a:t>not everything that can be counted </a:t>
            </a:r>
            <a:r>
              <a:rPr lang="en-GB" sz="2400" b="1" i="1" dirty="0" smtClean="0">
                <a:latin typeface="Arial" pitchFamily="34" charset="0"/>
                <a:cs typeface="Arial" pitchFamily="34" charset="0"/>
              </a:rPr>
              <a:t>counts…”</a:t>
            </a:r>
            <a:endParaRPr lang="en-GB" sz="2400" b="1" i="1" dirty="0">
              <a:latin typeface="Arial" pitchFamily="34" charset="0"/>
              <a:cs typeface="Arial" pitchFamily="34" charset="0"/>
            </a:endParaRPr>
          </a:p>
        </p:txBody>
      </p:sp>
      <p:sp>
        <p:nvSpPr>
          <p:cNvPr id="6" name="TextBox 5"/>
          <p:cNvSpPr txBox="1"/>
          <p:nvPr/>
        </p:nvSpPr>
        <p:spPr>
          <a:xfrm>
            <a:off x="7308996" y="6596390"/>
            <a:ext cx="1816523" cy="261610"/>
          </a:xfrm>
          <a:prstGeom prst="rect">
            <a:avLst/>
          </a:prstGeom>
          <a:noFill/>
        </p:spPr>
        <p:txBody>
          <a:bodyPr wrap="none" rtlCol="0">
            <a:spAutoFit/>
          </a:bodyPr>
          <a:lstStyle/>
          <a:p>
            <a:r>
              <a:rPr lang="en-GB" sz="1000" dirty="0">
                <a:solidFill>
                  <a:schemeClr val="bg1"/>
                </a:solidFill>
                <a:latin typeface="Arial" pitchFamily="34" charset="0"/>
                <a:cs typeface="Arial" pitchFamily="34" charset="0"/>
              </a:rPr>
              <a:t>David</a:t>
            </a:r>
            <a:r>
              <a:rPr lang="en-GB" sz="1100" dirty="0">
                <a:solidFill>
                  <a:schemeClr val="bg1"/>
                </a:solidFill>
                <a:latin typeface="Arial" pitchFamily="34" charset="0"/>
                <a:cs typeface="Arial" pitchFamily="34" charset="0"/>
              </a:rPr>
              <a:t> Saddler, </a:t>
            </a:r>
            <a:r>
              <a:rPr lang="en-GB" sz="1100" dirty="0">
                <a:solidFill>
                  <a:schemeClr val="bg1"/>
                </a:solidFill>
                <a:latin typeface="Arial" pitchFamily="34" charset="0"/>
                <a:cs typeface="Arial" pitchFamily="34" charset="0"/>
                <a:hlinkClick r:id="rId4"/>
              </a:rPr>
              <a:t>CC BY 2.0</a:t>
            </a:r>
            <a:endParaRPr lang="en-GB"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73025802"/>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6.staticflickr.com/5041/5362866803_d6b3b1459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09965"/>
            <a:ext cx="9370636" cy="70279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755576" y="404664"/>
            <a:ext cx="8208912" cy="720080"/>
          </a:xfrm>
        </p:spPr>
        <p:txBody>
          <a:bodyPr/>
          <a:lstStyle/>
          <a:p>
            <a:pPr algn="r"/>
            <a:r>
              <a:rPr lang="en-GB" dirty="0" smtClean="0">
                <a:solidFill>
                  <a:schemeClr val="bg1"/>
                </a:solidFill>
              </a:rPr>
              <a:t>Supporting better curriculum design</a:t>
            </a:r>
            <a:endParaRPr lang="en-GB" dirty="0">
              <a:solidFill>
                <a:schemeClr val="bg1"/>
              </a:solidFill>
            </a:endParaRPr>
          </a:p>
        </p:txBody>
      </p:sp>
      <p:sp>
        <p:nvSpPr>
          <p:cNvPr id="5" name="TextBox 4"/>
          <p:cNvSpPr txBox="1"/>
          <p:nvPr/>
        </p:nvSpPr>
        <p:spPr>
          <a:xfrm>
            <a:off x="107504" y="6593986"/>
            <a:ext cx="1531188" cy="261610"/>
          </a:xfrm>
          <a:prstGeom prst="rect">
            <a:avLst/>
          </a:prstGeom>
          <a:noFill/>
        </p:spPr>
        <p:txBody>
          <a:bodyPr wrap="none" rtlCol="0">
            <a:spAutoFit/>
          </a:bodyPr>
          <a:lstStyle/>
          <a:p>
            <a:r>
              <a:rPr lang="en-GB" sz="1000" dirty="0" err="1" smtClean="0">
                <a:solidFill>
                  <a:schemeClr val="bg1"/>
                </a:solidFill>
                <a:latin typeface="Arial" pitchFamily="34" charset="0"/>
                <a:cs typeface="Arial" pitchFamily="34" charset="0"/>
              </a:rPr>
              <a:t>Wiredcanvas</a:t>
            </a:r>
            <a:r>
              <a:rPr lang="en-GB" sz="1100" dirty="0">
                <a:solidFill>
                  <a:schemeClr val="bg1"/>
                </a:solidFill>
              </a:rPr>
              <a:t>, </a:t>
            </a:r>
            <a:r>
              <a:rPr lang="en-GB" sz="1100" dirty="0">
                <a:solidFill>
                  <a:schemeClr val="bg1"/>
                </a:solidFill>
                <a:hlinkClick r:id="rId4"/>
              </a:rPr>
              <a:t>CC BY 2.0</a:t>
            </a:r>
            <a:endParaRPr lang="en-GB" sz="1100" dirty="0">
              <a:solidFill>
                <a:schemeClr val="bg1"/>
              </a:solidFill>
            </a:endParaRPr>
          </a:p>
        </p:txBody>
      </p:sp>
    </p:spTree>
    <p:extLst>
      <p:ext uri="{BB962C8B-B14F-4D97-AF65-F5344CB8AC3E}">
        <p14:creationId xmlns:p14="http://schemas.microsoft.com/office/powerpoint/2010/main" val="707228893"/>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7.staticflickr.com/6195/6116582966_4b71ca67a6_b.jpg"/>
          <p:cNvPicPr>
            <a:picLocks noChangeAspect="1" noChangeArrowheads="1"/>
          </p:cNvPicPr>
          <p:nvPr/>
        </p:nvPicPr>
        <p:blipFill rotWithShape="1">
          <a:blip r:embed="rId3">
            <a:extLst>
              <a:ext uri="{28A0092B-C50C-407E-A947-70E740481C1C}">
                <a14:useLocalDpi xmlns:a14="http://schemas.microsoft.com/office/drawing/2010/main" val="0"/>
              </a:ext>
            </a:extLst>
          </a:blip>
          <a:srcRect t="13153" b="13674"/>
          <a:stretch/>
        </p:blipFill>
        <p:spPr bwMode="auto">
          <a:xfrm>
            <a:off x="-108298" y="-75460"/>
            <a:ext cx="9267824" cy="7333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2222" y="6618257"/>
            <a:ext cx="2164375" cy="246221"/>
          </a:xfrm>
          <a:prstGeom prst="rect">
            <a:avLst/>
          </a:prstGeom>
          <a:noFill/>
        </p:spPr>
        <p:txBody>
          <a:bodyPr wrap="none" rtlCol="0">
            <a:spAutoFit/>
          </a:bodyPr>
          <a:lstStyle/>
          <a:p>
            <a:r>
              <a:rPr lang="en-GB" sz="1000" dirty="0" err="1">
                <a:solidFill>
                  <a:schemeClr val="bg1"/>
                </a:solidFill>
                <a:latin typeface="Arial" pitchFamily="34" charset="0"/>
                <a:cs typeface="Arial" pitchFamily="34" charset="0"/>
              </a:rPr>
              <a:t>Ranjith</a:t>
            </a:r>
            <a:r>
              <a:rPr lang="en-GB" sz="1000" dirty="0">
                <a:solidFill>
                  <a:schemeClr val="bg1"/>
                </a:solidFill>
                <a:latin typeface="Arial" pitchFamily="34" charset="0"/>
                <a:cs typeface="Arial" pitchFamily="34" charset="0"/>
              </a:rPr>
              <a:t> </a:t>
            </a:r>
            <a:r>
              <a:rPr lang="en-GB" sz="1000" dirty="0" err="1">
                <a:solidFill>
                  <a:schemeClr val="bg1"/>
                </a:solidFill>
                <a:latin typeface="Arial" pitchFamily="34" charset="0"/>
                <a:cs typeface="Arial" pitchFamily="34" charset="0"/>
              </a:rPr>
              <a:t>Shenoy</a:t>
            </a:r>
            <a:r>
              <a:rPr lang="en-GB" sz="1000" dirty="0">
                <a:solidFill>
                  <a:schemeClr val="bg1"/>
                </a:solidFill>
                <a:latin typeface="Arial" pitchFamily="34" charset="0"/>
                <a:cs typeface="Arial" pitchFamily="34" charset="0"/>
              </a:rPr>
              <a:t>, </a:t>
            </a:r>
            <a:r>
              <a:rPr lang="en-GB" sz="1000" dirty="0">
                <a:solidFill>
                  <a:schemeClr val="bg1"/>
                </a:solidFill>
                <a:latin typeface="Arial" pitchFamily="34" charset="0"/>
                <a:cs typeface="Arial" pitchFamily="34" charset="0"/>
                <a:hlinkClick r:id="rId4"/>
              </a:rPr>
              <a:t>CC BY-NC-SA 2.0</a:t>
            </a:r>
            <a:endParaRPr lang="en-GB" sz="1000" dirty="0">
              <a:solidFill>
                <a:schemeClr val="bg1"/>
              </a:solidFill>
              <a:latin typeface="Arial" pitchFamily="34" charset="0"/>
              <a:cs typeface="Arial" pitchFamily="34" charset="0"/>
            </a:endParaRPr>
          </a:p>
        </p:txBody>
      </p:sp>
      <p:sp>
        <p:nvSpPr>
          <p:cNvPr id="5" name="Title 2"/>
          <p:cNvSpPr txBox="1">
            <a:spLocks/>
          </p:cNvSpPr>
          <p:nvPr/>
        </p:nvSpPr>
        <p:spPr>
          <a:xfrm>
            <a:off x="4525614" y="404664"/>
            <a:ext cx="4438874" cy="720080"/>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pPr algn="r"/>
            <a:r>
              <a:rPr lang="en-GB" dirty="0" smtClean="0"/>
              <a:t>Supporting better collaboration</a:t>
            </a:r>
            <a:endParaRPr lang="en-GB" dirty="0"/>
          </a:p>
        </p:txBody>
      </p:sp>
    </p:spTree>
    <p:extLst>
      <p:ext uri="{BB962C8B-B14F-4D97-AF65-F5344CB8AC3E}">
        <p14:creationId xmlns:p14="http://schemas.microsoft.com/office/powerpoint/2010/main" val="834875384"/>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rm7.staticflickr.com/6164/6213846884_60ede4212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5" y="-171400"/>
            <a:ext cx="9360106" cy="7358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539552" y="404664"/>
            <a:ext cx="8208912" cy="720080"/>
          </a:xfrm>
        </p:spPr>
        <p:txBody>
          <a:bodyPr/>
          <a:lstStyle/>
          <a:p>
            <a:pPr algn="r"/>
            <a:r>
              <a:rPr lang="en-GB" dirty="0" smtClean="0">
                <a:solidFill>
                  <a:schemeClr val="bg1"/>
                </a:solidFill>
              </a:rPr>
              <a:t>Process transparency</a:t>
            </a:r>
            <a:endParaRPr lang="en-GB" dirty="0">
              <a:solidFill>
                <a:schemeClr val="bg1"/>
              </a:solidFill>
            </a:endParaRPr>
          </a:p>
        </p:txBody>
      </p:sp>
      <p:sp>
        <p:nvSpPr>
          <p:cNvPr id="5" name="TextBox 4"/>
          <p:cNvSpPr txBox="1"/>
          <p:nvPr/>
        </p:nvSpPr>
        <p:spPr>
          <a:xfrm>
            <a:off x="0" y="6611779"/>
            <a:ext cx="2175596" cy="246221"/>
          </a:xfrm>
          <a:prstGeom prst="rect">
            <a:avLst/>
          </a:prstGeom>
          <a:noFill/>
        </p:spPr>
        <p:txBody>
          <a:bodyPr wrap="none" rtlCol="0">
            <a:spAutoFit/>
          </a:bodyPr>
          <a:lstStyle/>
          <a:p>
            <a:r>
              <a:rPr lang="en-GB" sz="1000" dirty="0" err="1">
                <a:solidFill>
                  <a:schemeClr val="bg1"/>
                </a:solidFill>
                <a:latin typeface="Arial" pitchFamily="34" charset="0"/>
                <a:cs typeface="Arial" pitchFamily="34" charset="0"/>
              </a:rPr>
              <a:t>Catwomancristi</a:t>
            </a:r>
            <a:r>
              <a:rPr lang="en-GB" sz="1000" dirty="0">
                <a:solidFill>
                  <a:schemeClr val="bg1"/>
                </a:solidFill>
                <a:latin typeface="Arial" pitchFamily="34" charset="0"/>
                <a:cs typeface="Arial" pitchFamily="34" charset="0"/>
              </a:rPr>
              <a:t>, </a:t>
            </a:r>
            <a:r>
              <a:rPr lang="en-GB" sz="1000" dirty="0">
                <a:solidFill>
                  <a:schemeClr val="bg1"/>
                </a:solidFill>
                <a:latin typeface="Arial" pitchFamily="34" charset="0"/>
                <a:cs typeface="Arial" pitchFamily="34" charset="0"/>
                <a:hlinkClick r:id="rId4"/>
              </a:rPr>
              <a:t>CC BY-NC-SA 2.0</a:t>
            </a:r>
            <a:endParaRPr lang="en-GB"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7879769"/>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rm2.staticflickr.com/1426/1436168760_151a2d96de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059" r="6059"/>
          <a:stretch/>
        </p:blipFill>
        <p:spPr bwMode="auto">
          <a:xfrm>
            <a:off x="-627321" y="-459432"/>
            <a:ext cx="9789042" cy="74187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07504" y="188640"/>
            <a:ext cx="3024336" cy="720080"/>
          </a:xfrm>
        </p:spPr>
        <p:txBody>
          <a:bodyPr/>
          <a:lstStyle/>
          <a:p>
            <a:r>
              <a:rPr lang="en-GB" dirty="0" smtClean="0">
                <a:solidFill>
                  <a:schemeClr val="bg1"/>
                </a:solidFill>
              </a:rPr>
              <a:t>Incremental, emergent continuous improvement</a:t>
            </a:r>
            <a:endParaRPr lang="en-GB" dirty="0">
              <a:solidFill>
                <a:schemeClr val="bg1"/>
              </a:solidFill>
            </a:endParaRPr>
          </a:p>
        </p:txBody>
      </p:sp>
      <p:sp>
        <p:nvSpPr>
          <p:cNvPr id="5" name="TextBox 4"/>
          <p:cNvSpPr txBox="1"/>
          <p:nvPr/>
        </p:nvSpPr>
        <p:spPr>
          <a:xfrm>
            <a:off x="6876256" y="6605358"/>
            <a:ext cx="2047355" cy="246221"/>
          </a:xfrm>
          <a:prstGeom prst="rect">
            <a:avLst/>
          </a:prstGeom>
          <a:noFill/>
        </p:spPr>
        <p:txBody>
          <a:bodyPr wrap="none" rtlCol="0">
            <a:spAutoFit/>
          </a:bodyPr>
          <a:lstStyle/>
          <a:p>
            <a:r>
              <a:rPr lang="en-GB" sz="1000" dirty="0">
                <a:solidFill>
                  <a:schemeClr val="bg1"/>
                </a:solidFill>
                <a:latin typeface="Arial" pitchFamily="34" charset="0"/>
                <a:cs typeface="Arial" pitchFamily="34" charset="0"/>
              </a:rPr>
              <a:t>Randy Son of Robert, </a:t>
            </a:r>
            <a:r>
              <a:rPr lang="en-GB" sz="1000" dirty="0">
                <a:solidFill>
                  <a:schemeClr val="bg1"/>
                </a:solidFill>
                <a:latin typeface="Arial" pitchFamily="34" charset="0"/>
                <a:cs typeface="Arial" pitchFamily="34" charset="0"/>
                <a:hlinkClick r:id="rId4"/>
              </a:rPr>
              <a:t>CC BY 2.0</a:t>
            </a:r>
            <a:endParaRPr lang="en-GB"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4201268"/>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arm1.staticflickr.com/26/54961471_82e49180be_b.jpg"/>
          <p:cNvPicPr>
            <a:picLocks noChangeAspect="1" noChangeArrowheads="1"/>
          </p:cNvPicPr>
          <p:nvPr/>
        </p:nvPicPr>
        <p:blipFill rotWithShape="1">
          <a:blip r:embed="rId3">
            <a:extLst>
              <a:ext uri="{28A0092B-C50C-407E-A947-70E740481C1C}">
                <a14:useLocalDpi xmlns:a14="http://schemas.microsoft.com/office/drawing/2010/main" val="0"/>
              </a:ext>
            </a:extLst>
          </a:blip>
          <a:srcRect l="3189" t="4546" r="3189"/>
          <a:stretch/>
        </p:blipFill>
        <p:spPr bwMode="auto">
          <a:xfrm>
            <a:off x="-157986" y="-213572"/>
            <a:ext cx="9410506" cy="71960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11560" y="260648"/>
            <a:ext cx="8208912" cy="720080"/>
          </a:xfrm>
        </p:spPr>
        <p:txBody>
          <a:bodyPr/>
          <a:lstStyle/>
          <a:p>
            <a:pPr algn="r"/>
            <a:r>
              <a:rPr lang="en-GB" dirty="0" smtClean="0">
                <a:solidFill>
                  <a:schemeClr val="bg1"/>
                </a:solidFill>
              </a:rPr>
              <a:t>Formal techniques</a:t>
            </a:r>
            <a:endParaRPr lang="en-GB" dirty="0">
              <a:solidFill>
                <a:schemeClr val="bg1"/>
              </a:solidFill>
            </a:endParaRPr>
          </a:p>
        </p:txBody>
      </p:sp>
      <p:sp>
        <p:nvSpPr>
          <p:cNvPr id="5" name="TextBox 4"/>
          <p:cNvSpPr txBox="1"/>
          <p:nvPr/>
        </p:nvSpPr>
        <p:spPr>
          <a:xfrm>
            <a:off x="6444208" y="6488668"/>
            <a:ext cx="2355132" cy="246221"/>
          </a:xfrm>
          <a:prstGeom prst="rect">
            <a:avLst/>
          </a:prstGeom>
          <a:noFill/>
        </p:spPr>
        <p:txBody>
          <a:bodyPr wrap="none" rtlCol="0">
            <a:spAutoFit/>
          </a:bodyPr>
          <a:lstStyle/>
          <a:p>
            <a:r>
              <a:rPr lang="en-GB" sz="1000" dirty="0">
                <a:solidFill>
                  <a:schemeClr val="bg1"/>
                </a:solidFill>
                <a:latin typeface="Arial" pitchFamily="34" charset="0"/>
                <a:cs typeface="Arial" pitchFamily="34" charset="0"/>
              </a:rPr>
              <a:t>Jared Zimmerman, </a:t>
            </a:r>
            <a:r>
              <a:rPr lang="en-GB" sz="1000" dirty="0">
                <a:solidFill>
                  <a:schemeClr val="bg1"/>
                </a:solidFill>
                <a:latin typeface="Arial" pitchFamily="34" charset="0"/>
                <a:cs typeface="Arial" pitchFamily="34" charset="0"/>
                <a:hlinkClick r:id="rId4"/>
              </a:rPr>
              <a:t>CC BY-NC-ND 2.0</a:t>
            </a:r>
            <a:endParaRPr lang="en-GB"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93788492"/>
      </p:ext>
    </p:extLst>
  </p:cSld>
  <p:clrMapOvr>
    <a:masterClrMapping/>
  </p:clrMapOvr>
  <mc:AlternateContent xmlns:mc="http://schemas.openxmlformats.org/markup-compatibility/2006" xmlns:p14="http://schemas.microsoft.com/office/powerpoint/2010/main">
    <mc:Choice Requires="p14">
      <p:transition spd="slow" p14:dur="1600" advTm="60000">
        <p14:prism isInverted="1"/>
      </p:transition>
    </mc:Choice>
    <mc:Fallback xmlns="">
      <p:transition spd="slow" advTm="60000">
        <p:fade/>
      </p:transition>
    </mc:Fallback>
  </mc:AlternateContent>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815</TotalTime>
  <Words>1402</Words>
  <Application>Microsoft Office PowerPoint</Application>
  <PresentationFormat>On-screen Show (4:3)</PresentationFormat>
  <Paragraphs>89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Presentation2</vt:lpstr>
      <vt:lpstr>Principles in Patterns (PiP):  key achievements</vt:lpstr>
      <vt:lpstr>Before PiP…</vt:lpstr>
      <vt:lpstr>Addressing baselining issues</vt:lpstr>
      <vt:lpstr>Demonstrable impact on process: change and improvement</vt:lpstr>
      <vt:lpstr>Supporting better curriculum design</vt:lpstr>
      <vt:lpstr>PowerPoint Presentation</vt:lpstr>
      <vt:lpstr>Process transparency</vt:lpstr>
      <vt:lpstr>Incremental, emergent continuous improvement</vt:lpstr>
      <vt:lpstr>Formal techniques</vt:lpstr>
      <vt:lpstr>Catalyst for SLEEK change…</vt:lpstr>
      <vt:lpstr>PowerPoint Presentation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George Macgregor</cp:lastModifiedBy>
  <cp:revision>52</cp:revision>
  <dcterms:created xsi:type="dcterms:W3CDTF">2012-05-02T13:47:25Z</dcterms:created>
  <dcterms:modified xsi:type="dcterms:W3CDTF">2013-05-08T10:56:08Z</dcterms:modified>
</cp:coreProperties>
</file>